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5" r:id="rId5"/>
    <p:sldId id="260" r:id="rId6"/>
    <p:sldId id="261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5" r:id="rId33"/>
    <p:sldId id="288" r:id="rId34"/>
    <p:sldId id="304" r:id="rId35"/>
    <p:sldId id="289" r:id="rId36"/>
    <p:sldId id="290" r:id="rId37"/>
    <p:sldId id="291" r:id="rId38"/>
    <p:sldId id="292" r:id="rId39"/>
    <p:sldId id="298" r:id="rId40"/>
    <p:sldId id="293" r:id="rId41"/>
    <p:sldId id="297" r:id="rId42"/>
    <p:sldId id="299" r:id="rId43"/>
    <p:sldId id="294" r:id="rId44"/>
    <p:sldId id="300" r:id="rId45"/>
    <p:sldId id="259" r:id="rId46"/>
    <p:sldId id="301" r:id="rId47"/>
    <p:sldId id="302" r:id="rId48"/>
    <p:sldId id="303" r:id="rId49"/>
    <p:sldId id="305" r:id="rId50"/>
    <p:sldId id="306" r:id="rId51"/>
    <p:sldId id="307" r:id="rId52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75" d="100"/>
          <a:sy n="75" d="100"/>
        </p:scale>
        <p:origin x="33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95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03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42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8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55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83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8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2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22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408C-BB6A-4B9A-B42F-17FE0C05A306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03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cellprofiler.org/#transloc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-BAIR-CRUKSI/CellProfilerTraining2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alktmno6q7dj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ellprofileranalyst.org/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forms.gle/oDcrFAD87aZdW21c8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forum.image.sc/tag/cellprofiler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ellprofiler.org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eriZdORpFx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21-04344-9" TargetMode="External"/><Relationship Id="rId7" Type="http://schemas.openxmlformats.org/officeDocument/2006/relationships/hyperlink" Target="https://cellprofiler.org/files/cellprofiler/files/154_Stirling_Bioinformatics_202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93/bioinformatics/btab634" TargetMode="External"/><Relationship Id="rId5" Type="http://schemas.openxmlformats.org/officeDocument/2006/relationships/hyperlink" Target="https://doi.org/10.1371/journal.pbio.2005970" TargetMode="External"/><Relationship Id="rId4" Type="http://schemas.openxmlformats.org/officeDocument/2006/relationships/hyperlink" Target="https://cellprofiler.org/files/cellprofiler/files/153_Stirling_BMCBioinf_202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Trebuchet MS" panose="020B0603020202020204" pitchFamily="34" charset="0"/>
              </a:rPr>
              <a:t>CRUK-SI</a:t>
            </a:r>
          </a:p>
          <a:p>
            <a:r>
              <a:rPr lang="en-GB" dirty="0">
                <a:latin typeface="Trebuchet MS" panose="020B0603020202020204" pitchFamily="34" charset="0"/>
              </a:rPr>
              <a:t>Nikki R. Paul</a:t>
            </a:r>
          </a:p>
          <a:p>
            <a:r>
              <a:rPr lang="en-GB" dirty="0">
                <a:latin typeface="Trebuchet MS" panose="020B0603020202020204" pitchFamily="34" charset="0"/>
              </a:rPr>
              <a:t>BAIR</a:t>
            </a:r>
          </a:p>
          <a:p>
            <a:r>
              <a:rPr lang="en-GB" dirty="0">
                <a:latin typeface="Trebuchet MS" panose="020B0603020202020204" pitchFamily="34" charset="0"/>
              </a:rPr>
              <a:t>20250709</a:t>
            </a: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4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765" t="-240" r="6078" b="89085"/>
          <a:stretch/>
        </p:blipFill>
        <p:spPr>
          <a:xfrm>
            <a:off x="358588" y="877455"/>
            <a:ext cx="1828800" cy="1603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353" t="21024" r="17549" b="9085"/>
          <a:stretch/>
        </p:blipFill>
        <p:spPr>
          <a:xfrm>
            <a:off x="358588" y="2689411"/>
            <a:ext cx="5530620" cy="3101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5948"/>
          <a:stretch/>
        </p:blipFill>
        <p:spPr>
          <a:xfrm>
            <a:off x="3070275" y="1848970"/>
            <a:ext cx="8807216" cy="4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74"/>
          <a:stretch/>
        </p:blipFill>
        <p:spPr>
          <a:xfrm>
            <a:off x="466165" y="877455"/>
            <a:ext cx="11170023" cy="59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74"/>
          <a:stretch/>
        </p:blipFill>
        <p:spPr>
          <a:xfrm>
            <a:off x="510989" y="877455"/>
            <a:ext cx="11170023" cy="5920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9915" y="1209963"/>
            <a:ext cx="2683435" cy="81280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915" y="1209963"/>
            <a:ext cx="2683435" cy="81280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6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915" y="6234545"/>
            <a:ext cx="2683435" cy="294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81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491" t="10740" r="47281" b="17525"/>
          <a:stretch/>
        </p:blipFill>
        <p:spPr>
          <a:xfrm>
            <a:off x="4355432" y="1157500"/>
            <a:ext cx="3481136" cy="535559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42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915" y="6491217"/>
            <a:ext cx="2683435" cy="294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49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53011" y="2336312"/>
            <a:ext cx="628389" cy="151379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876017" y="2215753"/>
            <a:ext cx="7610765" cy="8774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1" dirty="0">
                <a:latin typeface="Trebuchet MS" panose="020B0603020202020204" pitchFamily="34" charset="0"/>
              </a:rPr>
              <a:t>Help buttons</a:t>
            </a:r>
          </a:p>
        </p:txBody>
      </p:sp>
    </p:spTree>
    <p:extLst>
      <p:ext uri="{BB962C8B-B14F-4D97-AF65-F5344CB8AC3E}">
        <p14:creationId xmlns:p14="http://schemas.microsoft.com/office/powerpoint/2010/main" val="76899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0"/>
            <a:ext cx="10945091" cy="58419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U20S osteosarcoma cell line.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FOXO1A labelled with GFP (channel 1).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DNA stained to mark nuclei (channel 2).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Normally localised to the cytoplasm (continuous nuclear export).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Upon inhibition of nuclear export, FOXO1A accumulates in the nucleus.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Positive control: 150nM </a:t>
            </a:r>
            <a:r>
              <a:rPr lang="en-GB" dirty="0" err="1">
                <a:latin typeface="Trebuchet MS" panose="020B0603020202020204" pitchFamily="34" charset="0"/>
              </a:rPr>
              <a:t>Wortmannin</a:t>
            </a:r>
            <a:r>
              <a:rPr lang="en-GB" dirty="0">
                <a:latin typeface="Trebuchet MS" panose="020B0603020202020204" pitchFamily="34" charset="0"/>
              </a:rPr>
              <a:t> treatment.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Can we identify the difference in nuclear localisation in control and treated cells?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Full tutorial available here: </a:t>
            </a:r>
            <a:r>
              <a:rPr lang="en-GB" dirty="0">
                <a:latin typeface="Trebuchet MS" panose="020B0603020202020204" pitchFamily="34" charset="0"/>
                <a:hlinkClick r:id="rId3"/>
              </a:rPr>
              <a:t>https://tutorials.cellprofiler.org/#translocation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40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b="54986"/>
          <a:stretch/>
        </p:blipFill>
        <p:spPr>
          <a:xfrm>
            <a:off x="510989" y="2321248"/>
            <a:ext cx="11170023" cy="2828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16483" y="4062239"/>
            <a:ext cx="5750464" cy="81280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On the ‘Images’ tab, drag the entire ‘CPW-Intro’ folder into the ‘Drop files and folders here’ box.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6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3158836" cy="1057419"/>
          </a:xfrm>
        </p:spPr>
        <p:txBody>
          <a:bodyPr/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419924" cy="5638941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9:30 – ~10:30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Introduction – What is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  Why use it?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Creating pipelines and testing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~10:30 – 11:00	BREAK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11:00 – 12:00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Segmentation of primary, secondary and tertiary objects – a live example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12:00 – 13:00		LUNCH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13:00 - ~14:30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Work through examples 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~14:30 – 14:50	BREAK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14:50 – ~15:30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Work through examples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15:30 – 16:00		Wrap-up, how would you use CP?  CP Analyst?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40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On the ‘Images’ tab, drag the entire ‘CPW-Intro’ folder into the ‘Drop files and folders here’ box.</a:t>
            </a:r>
          </a:p>
          <a:p>
            <a:pPr lvl="1" algn="l"/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014"/>
          <a:stretch/>
        </p:blipFill>
        <p:spPr>
          <a:xfrm>
            <a:off x="1407886" y="1828801"/>
            <a:ext cx="9376229" cy="49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Go to ‘Names and Types’.  Your images are in pairs where ‘_w1’ = GFP and ‘_w2’ = DNA.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We are going to tell the software to assign the images with the appropriate names using the ‘Images matching rules’ function.</a:t>
            </a:r>
          </a:p>
          <a:p>
            <a:pPr lvl="1" algn="l"/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4522"/>
          <a:stretch/>
        </p:blipFill>
        <p:spPr>
          <a:xfrm>
            <a:off x="651525" y="1828800"/>
            <a:ext cx="10888951" cy="40105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27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Assign the name ‘DNA’ to files that contain ‘_w2’ in the filename and click update.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216" b="6920"/>
          <a:stretch/>
        </p:blipFill>
        <p:spPr>
          <a:xfrm>
            <a:off x="766618" y="2221675"/>
            <a:ext cx="10658764" cy="41887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03032" y="3042164"/>
            <a:ext cx="4937981" cy="58335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232485" y="4726273"/>
            <a:ext cx="1965158" cy="53553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657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873"/>
          <a:stretch/>
        </p:blipFill>
        <p:spPr>
          <a:xfrm>
            <a:off x="1344767" y="1799774"/>
            <a:ext cx="9502466" cy="5031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latin typeface="Trebuchet MS" panose="020B0603020202020204" pitchFamily="34" charset="0"/>
              </a:rPr>
              <a:t>Add another image </a:t>
            </a:r>
            <a:r>
              <a:rPr lang="en-GB" dirty="0">
                <a:latin typeface="Trebuchet MS" panose="020B0603020202020204" pitchFamily="34" charset="0"/>
              </a:rPr>
              <a:t>and repeat for ‘FOXO1A_GFP’ and ‘_w1’.  Click update and check all images in the folder are recognised. 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3777" y="3200300"/>
            <a:ext cx="6982137" cy="111508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543777" y="4849976"/>
            <a:ext cx="3056021" cy="200802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28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873"/>
          <a:stretch/>
        </p:blipFill>
        <p:spPr>
          <a:xfrm>
            <a:off x="1182914" y="1523424"/>
            <a:ext cx="9826172" cy="520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module -&gt; Object Processing -&gt; </a:t>
            </a:r>
            <a:r>
              <a:rPr lang="en-GB" dirty="0" err="1">
                <a:latin typeface="Trebuchet MS" panose="020B0603020202020204" pitchFamily="34" charset="0"/>
              </a:rPr>
              <a:t>IdentifyPrimaryObjects</a:t>
            </a:r>
            <a:r>
              <a:rPr lang="en-GB" dirty="0">
                <a:latin typeface="Trebuchet MS" panose="020B0603020202020204" pitchFamily="34" charset="0"/>
              </a:rPr>
              <a:t> -&gt; Add to pipeline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47537" y="6144126"/>
            <a:ext cx="1475874" cy="39704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98065" y="3544502"/>
            <a:ext cx="1681364" cy="37435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7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155"/>
          <a:stretch/>
        </p:blipFill>
        <p:spPr>
          <a:xfrm>
            <a:off x="1146629" y="1519873"/>
            <a:ext cx="9898743" cy="522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Select the Input image as ‘DNA’ and name it Nuclei.  Test the basic settings.</a:t>
            </a:r>
          </a:p>
        </p:txBody>
      </p:sp>
      <p:sp>
        <p:nvSpPr>
          <p:cNvPr id="8" name="Rectangle 7"/>
          <p:cNvSpPr/>
          <p:nvPr/>
        </p:nvSpPr>
        <p:spPr>
          <a:xfrm>
            <a:off x="5519699" y="3160295"/>
            <a:ext cx="1475874" cy="61341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46629" y="6424348"/>
            <a:ext cx="1295709" cy="32084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84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182" b="6140"/>
          <a:stretch/>
        </p:blipFill>
        <p:spPr>
          <a:xfrm>
            <a:off x="566092" y="1498550"/>
            <a:ext cx="11059817" cy="5267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In Test Mode,  click ‘Step’ and a new window should appear.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9461" y="6195632"/>
            <a:ext cx="1295709" cy="32084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0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Use the zoom and home buttons to check the segmentation.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603020202020204" pitchFamily="34" charset="0"/>
              </a:rPr>
              <a:t>Green objects are accepted, pink and orange objects are rejected.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Note the number of accepted objects is </a:t>
            </a:r>
            <a:r>
              <a:rPr lang="en-GB" b="1" dirty="0">
                <a:latin typeface="Trebuchet MS" panose="020B0603020202020204" pitchFamily="34" charset="0"/>
              </a:rPr>
              <a:t>307</a:t>
            </a:r>
            <a:r>
              <a:rPr lang="en-GB" dirty="0">
                <a:latin typeface="Trebuchet MS" panose="020B0603020202020204" pitchFamily="34" charset="0"/>
              </a:rPr>
              <a:t>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324"/>
          <a:stretch/>
        </p:blipFill>
        <p:spPr>
          <a:xfrm>
            <a:off x="2071254" y="2394982"/>
            <a:ext cx="8372764" cy="4317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90372" y="5035076"/>
            <a:ext cx="1295709" cy="32084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022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012"/>
          <a:stretch/>
        </p:blipFill>
        <p:spPr>
          <a:xfrm>
            <a:off x="930443" y="1468558"/>
            <a:ext cx="10331115" cy="5345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Usually more advanced segmentation is required.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97993" y="2888906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71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333" t="11209" r="22456" b="13158"/>
          <a:stretch/>
        </p:blipFill>
        <p:spPr>
          <a:xfrm>
            <a:off x="3352800" y="1828801"/>
            <a:ext cx="5566775" cy="4812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Change the </a:t>
            </a:r>
            <a:r>
              <a:rPr lang="en-GB" dirty="0" err="1">
                <a:latin typeface="Trebuchet MS" panose="020B0603020202020204" pitchFamily="34" charset="0"/>
              </a:rPr>
              <a:t>Thresholding</a:t>
            </a:r>
            <a:r>
              <a:rPr lang="en-GB" dirty="0">
                <a:latin typeface="Trebuchet MS" panose="020B0603020202020204" pitchFamily="34" charset="0"/>
              </a:rPr>
              <a:t> Method to ‘Otsu’ and click Step.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9720" y="4589369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78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4073237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Intended Learning Outcomes: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Introduction – What is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Why use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vs other image analysis software?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Where to get help with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Creating pipelines and testing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38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394" t="13704" r="26667" b="7104"/>
          <a:stretch/>
        </p:blipFill>
        <p:spPr>
          <a:xfrm>
            <a:off x="2072381" y="1524076"/>
            <a:ext cx="8047239" cy="519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Use ‘Three classes’ </a:t>
            </a:r>
            <a:r>
              <a:rPr lang="en-GB" dirty="0" err="1">
                <a:latin typeface="Trebuchet MS" panose="020B0603020202020204" pitchFamily="34" charset="0"/>
              </a:rPr>
              <a:t>thresholding</a:t>
            </a:r>
            <a:r>
              <a:rPr lang="en-GB" dirty="0">
                <a:latin typeface="Trebuchet MS" panose="020B0603020202020204" pitchFamily="34" charset="0"/>
              </a:rPr>
              <a:t> and click Step.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52419" y="3459296"/>
            <a:ext cx="1774627" cy="97677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210067" y="4358955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297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319" t="11450" r="22790" b="5846"/>
          <a:stretch/>
        </p:blipFill>
        <p:spPr>
          <a:xfrm>
            <a:off x="2491441" y="1482035"/>
            <a:ext cx="7209119" cy="516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Test with Next Image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Click ‘Next Image Set’ and click Step.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22965" y="4218433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15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937" b="5732"/>
          <a:stretch/>
        </p:blipFill>
        <p:spPr>
          <a:xfrm>
            <a:off x="2438390" y="1828801"/>
            <a:ext cx="7106732" cy="4889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an ‘Identify Secondary Objects’ module.  Select the input image as FOXOA1_GFP.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08209" y="2760569"/>
            <a:ext cx="1863791" cy="31646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861109" y="3239539"/>
            <a:ext cx="1059881" cy="40173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6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3" t="13562" r="21428" b="6014"/>
          <a:stretch/>
        </p:blipFill>
        <p:spPr>
          <a:xfrm>
            <a:off x="1886857" y="2205455"/>
            <a:ext cx="7678057" cy="4470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Select the Input objects as the Primary Objects (Nuclei).  CP will use the Nuclei objects to find the secondary objects more easily. Call the objects ‘Cells’.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2747" y="2642057"/>
            <a:ext cx="2454091" cy="165204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025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In the top left click Test and Choose Image Cycle.  Select number 1 (A01) and click ok. 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591"/>
          <a:stretch/>
        </p:blipFill>
        <p:spPr>
          <a:xfrm>
            <a:off x="1508166" y="1828801"/>
            <a:ext cx="9261434" cy="49182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0119" y="1828802"/>
            <a:ext cx="516682" cy="39287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585853" y="2485109"/>
            <a:ext cx="3164775" cy="109992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650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2" t="11305" r="23175" b="12223"/>
          <a:stretch/>
        </p:blipFill>
        <p:spPr>
          <a:xfrm>
            <a:off x="3274075" y="1604158"/>
            <a:ext cx="5897634" cy="5114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Click Step twice.  You should now have cell outlines in magenta.  Zoom in to check.</a:t>
            </a:r>
            <a:endParaRPr lang="en-GB" sz="2400" b="1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8808" y="4418252"/>
            <a:ext cx="2454091" cy="206810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105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84" r="28208" b="5999"/>
          <a:stretch/>
        </p:blipFill>
        <p:spPr>
          <a:xfrm>
            <a:off x="2189446" y="1828799"/>
            <a:ext cx="7322820" cy="4986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Measure Object Intensity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the </a:t>
            </a:r>
            <a:r>
              <a:rPr lang="en-GB" dirty="0" err="1">
                <a:latin typeface="Trebuchet MS" panose="020B0603020202020204" pitchFamily="34" charset="0"/>
              </a:rPr>
              <a:t>MeasureObjectIntensity</a:t>
            </a:r>
            <a:r>
              <a:rPr lang="en-GB" dirty="0">
                <a:latin typeface="Trebuchet MS" panose="020B0603020202020204" pitchFamily="34" charset="0"/>
              </a:rPr>
              <a:t> module and tick everything.  Click Step until a table of numbers appears.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7721" y="2674620"/>
            <a:ext cx="4894546" cy="223426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700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111" r="28834" b="5778"/>
          <a:stretch/>
        </p:blipFill>
        <p:spPr>
          <a:xfrm>
            <a:off x="2827019" y="2114245"/>
            <a:ext cx="6859061" cy="4614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Measure Object Size Shape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the </a:t>
            </a:r>
            <a:r>
              <a:rPr lang="en-GB" dirty="0" err="1">
                <a:latin typeface="Trebuchet MS" panose="020B0603020202020204" pitchFamily="34" charset="0"/>
              </a:rPr>
              <a:t>MeasureObjectSizeShape</a:t>
            </a:r>
            <a:r>
              <a:rPr lang="en-GB" dirty="0">
                <a:latin typeface="Trebuchet MS" panose="020B0603020202020204" pitchFamily="34" charset="0"/>
              </a:rPr>
              <a:t> module and tick both.  Do not calculate Zernike or advanced </a:t>
            </a:r>
            <a:r>
              <a:rPr lang="en-GB" dirty="0" err="1">
                <a:latin typeface="Trebuchet MS" panose="020B0603020202020204" pitchFamily="34" charset="0"/>
              </a:rPr>
              <a:t>feastures</a:t>
            </a:r>
            <a:r>
              <a:rPr lang="en-GB" dirty="0">
                <a:latin typeface="Trebuchet MS" panose="020B0603020202020204" pitchFamily="34" charset="0"/>
              </a:rPr>
              <a:t>.  Click Step until another table of numbers appears.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56549" y="2882220"/>
            <a:ext cx="3545306" cy="36047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45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227"/>
          <a:stretch/>
        </p:blipFill>
        <p:spPr>
          <a:xfrm>
            <a:off x="1477085" y="1828801"/>
            <a:ext cx="9237831" cy="487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Export Data to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the </a:t>
            </a:r>
            <a:r>
              <a:rPr lang="en-GB" dirty="0" err="1">
                <a:latin typeface="Trebuchet MS" panose="020B0603020202020204" pitchFamily="34" charset="0"/>
              </a:rPr>
              <a:t>ExportDatatoSpreadsheet</a:t>
            </a:r>
            <a:r>
              <a:rPr lang="en-GB" dirty="0">
                <a:latin typeface="Trebuchet MS" panose="020B0603020202020204" pitchFamily="34" charset="0"/>
              </a:rPr>
              <a:t> module.  Make a New Folder on your Desktop called ‘Intro’.  Output file location to Elsewhere and find this folder.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5854" y="2973023"/>
            <a:ext cx="5981518" cy="77819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85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400"/>
          <a:stretch/>
        </p:blipFill>
        <p:spPr>
          <a:xfrm>
            <a:off x="1438109" y="1528728"/>
            <a:ext cx="9315783" cy="4957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Export Data to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Important: Calculate the per image Mean, click yes.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1320" y="5463269"/>
            <a:ext cx="4812632" cy="49730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2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Before we start . .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0"/>
            <a:ext cx="10945091" cy="58419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Please go to: </a:t>
            </a:r>
            <a:r>
              <a:rPr lang="en-GB" u="sng" dirty="0">
                <a:latin typeface="Trebuchet MS" panose="020B0603020202020204" pitchFamily="34" charset="0"/>
                <a:hlinkClick r:id="rId3"/>
              </a:rPr>
              <a:t>https://github.com/N-BAIR-CRUKSI/CellProfilerTraining2025</a:t>
            </a:r>
            <a:endParaRPr lang="en-GB" u="sng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u="sng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Click on Code, Download Zip.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Once Downloaded, Extract All.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Save to Desktop.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IMPORTANT!  Today </a:t>
            </a:r>
            <a:r>
              <a:rPr lang="en-GB" b="1" dirty="0">
                <a:latin typeface="Trebuchet MS" panose="020B0603020202020204" pitchFamily="34" charset="0"/>
              </a:rPr>
              <a:t>don’t</a:t>
            </a:r>
            <a:r>
              <a:rPr lang="en-GB" dirty="0">
                <a:latin typeface="Trebuchet MS" panose="020B0603020202020204" pitchFamily="34" charset="0"/>
              </a:rPr>
              <a:t> use the </a:t>
            </a:r>
            <a:r>
              <a:rPr lang="en-GB" dirty="0" err="1">
                <a:latin typeface="Trebuchet MS" panose="020B0603020202020204" pitchFamily="34" charset="0"/>
              </a:rPr>
              <a:t>Onedrive</a:t>
            </a:r>
            <a:r>
              <a:rPr lang="en-GB" dirty="0">
                <a:latin typeface="Trebuchet MS" panose="020B0603020202020204" pitchFamily="34" charset="0"/>
              </a:rPr>
              <a:t> locations (Desktop/Documents etc.) for anything we do, as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does not like this!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0B2AE-A0B0-4B5E-9E33-A07B7DCA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274466"/>
            <a:ext cx="6177165" cy="31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0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Run Analysis on All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Exit Test Mode.  Click Analyse Images and watch what happens!  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Mine took less than ~2mins.  Save your project (do this frequently!).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439" t="32105" r="34912" b="37486"/>
          <a:stretch/>
        </p:blipFill>
        <p:spPr>
          <a:xfrm>
            <a:off x="3546520" y="2221675"/>
            <a:ext cx="5422231" cy="312821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28073" y="5664260"/>
            <a:ext cx="11259127" cy="81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Throughout today, please save your projects frequently.  When we start a new project, please close CP and re-open to start a new one.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00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Run Analysis on All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Navigate to the ‘Intro’ folder you made on the Desktop.  There should be 4 .csv files in this folder.  Open the ‘Image’ file in Excel.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168"/>
          <a:stretch/>
        </p:blipFill>
        <p:spPr>
          <a:xfrm>
            <a:off x="1926267" y="1967347"/>
            <a:ext cx="8662737" cy="44747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38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Run Analysis on All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It is easy to export too many measurements, and this can become very confusing.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It is possible to get the numbers for every object segmented (see other .csv files).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 usually export the Mean values, and look at the ‘Image’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 will select which measurements to export, to make things more manageable.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456" t="52846" r="2105" b="35146"/>
          <a:stretch/>
        </p:blipFill>
        <p:spPr>
          <a:xfrm>
            <a:off x="569495" y="5271386"/>
            <a:ext cx="11053011" cy="12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5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Important to Remember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5920508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Dates in </a:t>
            </a:r>
            <a:r>
              <a:rPr lang="en-GB" sz="1800" dirty="0" err="1">
                <a:latin typeface="Trebuchet MS" panose="020B0603020202020204" pitchFamily="34" charset="0"/>
              </a:rPr>
              <a:t>yyyymmdd</a:t>
            </a:r>
            <a:r>
              <a:rPr lang="en-GB" sz="1800" dirty="0">
                <a:latin typeface="Trebuchet MS" panose="020B0603020202020204" pitchFamily="34" charset="0"/>
              </a:rPr>
              <a:t> format.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Avoid spaces and hyphens, use underscores: _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measures everything in pixels (not µm’s etc.).  If you need absolute sizes we can add extra steps to the pipeline (</a:t>
            </a:r>
            <a:r>
              <a:rPr lang="en-GB" sz="1800" dirty="0" err="1">
                <a:latin typeface="Trebuchet MS" panose="020B0603020202020204" pitchFamily="34" charset="0"/>
              </a:rPr>
              <a:t>CalculateMath</a:t>
            </a:r>
            <a:r>
              <a:rPr lang="en-GB" sz="1800" dirty="0">
                <a:latin typeface="Trebuchet MS" panose="020B0603020202020204" pitchFamily="34" charset="0"/>
              </a:rPr>
              <a:t>), or calculate this in Excel later.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has a habit of putting windows behind the main interface, so check behind.  If you end up with a lot of windows open in Test Mode, close them because it can get confusing.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Always check your analysis, don’t assume the computer is 100% correct. You may need to make compromises.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Don’t give up!  If you’re analysis doesn’t work for all images, we may be able to add steps that can help.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Check which measurements that you are exporting and that they make sense for your experiment.   E.g. you may need counts and not intensity measurements.</a:t>
            </a: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85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Break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 will show you a live example in the next session.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8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Example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Intended Learning Outcomes: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Primary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Secondary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Tertiary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Export segmentations as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Measurements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Export measurements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22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Example pipeline</a:t>
            </a: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Nuclei (w1), ER (w2), Nucleoli (w3), </a:t>
            </a:r>
            <a:r>
              <a:rPr lang="en-GB" dirty="0" err="1">
                <a:latin typeface="Trebuchet MS" panose="020B0603020202020204" pitchFamily="34" charset="0"/>
              </a:rPr>
              <a:t>ActinGolgiPM</a:t>
            </a:r>
            <a:r>
              <a:rPr lang="en-GB" dirty="0">
                <a:latin typeface="Trebuchet MS" panose="020B0603020202020204" pitchFamily="34" charset="0"/>
              </a:rPr>
              <a:t> (w4), Mitochondria (w5).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Primary Objects </a:t>
            </a:r>
            <a:r>
              <a:rPr lang="en-GB" dirty="0" err="1">
                <a:latin typeface="Trebuchet MS" panose="020B0603020202020204" pitchFamily="34" charset="0"/>
              </a:rPr>
              <a:t>Hoescht</a:t>
            </a:r>
            <a:r>
              <a:rPr lang="en-GB" dirty="0">
                <a:latin typeface="Trebuchet MS" panose="020B0603020202020204" pitchFamily="34" charset="0"/>
              </a:rPr>
              <a:t>, 10-150, Otsu3, Shape </a:t>
            </a:r>
            <a:r>
              <a:rPr lang="en-GB" dirty="0" err="1">
                <a:latin typeface="Trebuchet MS" panose="020B0603020202020204" pitchFamily="34" charset="0"/>
              </a:rPr>
              <a:t>Shape</a:t>
            </a: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Secondary objects </a:t>
            </a:r>
            <a:r>
              <a:rPr lang="en-GB" dirty="0" err="1">
                <a:latin typeface="Trebuchet MS" panose="020B0603020202020204" pitchFamily="34" charset="0"/>
              </a:rPr>
              <a:t>ActinGolgiPM</a:t>
            </a:r>
            <a:r>
              <a:rPr lang="en-GB" dirty="0">
                <a:latin typeface="Trebuchet MS" panose="020B0603020202020204" pitchFamily="34" charset="0"/>
              </a:rPr>
              <a:t>, Propagation, use threshold correction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Tertiary Objects, new = cytoplasm, larger = cells, smaller = nuclei.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Enhance Nucleoli – speckles, 10,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Mask image, filtered nucleoli by nuclei.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Identify primary on nucleoli.2-15, intensity shape, Otsu.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Overlay outlines of </a:t>
            </a:r>
            <a:r>
              <a:rPr lang="en-GB" dirty="0" err="1">
                <a:latin typeface="Trebuchet MS" panose="020B0603020202020204" pitchFamily="34" charset="0"/>
              </a:rPr>
              <a:t>orignucleoli</a:t>
            </a:r>
            <a:r>
              <a:rPr lang="en-GB" dirty="0">
                <a:latin typeface="Trebuchet MS" panose="020B0603020202020204" pitchFamily="34" charset="0"/>
              </a:rPr>
              <a:t>, outline inner, nuclei and nucleoli,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Save this image.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Relate objects, Nuclei and Nucleoli,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Measure object size shape, select all.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Export to spreadsheet.  Calculate means and select the measurements to export.  Include filename.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1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Lunch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Back at 1pm.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7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3 examples to work 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 1 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CPW1_Example_Human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 2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CPW2_Example_5channel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 3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CPW2_Example_3DSegmentation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b="1" dirty="0">
                <a:latin typeface="Trebuchet MS" panose="020B0603020202020204" pitchFamily="34" charset="0"/>
              </a:rPr>
              <a:t>Please ask for help when you need it </a:t>
            </a:r>
            <a:r>
              <a:rPr lang="en-GB" b="1" dirty="0">
                <a:latin typeface="Trebuchet MS" panose="020B0603020202020204" pitchFamily="34" charset="0"/>
                <a:sym typeface="Wingdings" panose="05000000000000000000" pitchFamily="2" charset="2"/>
              </a:rPr>
              <a:t></a:t>
            </a:r>
            <a:endParaRPr lang="en-GB" b="1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152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Menti</a:t>
            </a:r>
            <a:r>
              <a:rPr lang="en-GB" dirty="0">
                <a:latin typeface="Trebuchet MS" panose="020B0603020202020204" pitchFamily="34" charset="0"/>
              </a:rPr>
              <a:t> poll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What will you use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to analyse?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>
                <a:latin typeface="Trebuchet MS" panose="020B0603020202020204" pitchFamily="34" charset="0"/>
                <a:hlinkClick r:id="rId2"/>
              </a:rPr>
              <a:t>https://www.menti.com/alktmno6q7dj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sz="3600" dirty="0">
                <a:latin typeface="Trebuchet MS" panose="020B0603020202020204" pitchFamily="34" charset="0"/>
              </a:rPr>
              <a:t>Go to menti.com and enter code:   	     </a:t>
            </a:r>
            <a:r>
              <a:rPr lang="en-GB" sz="5400" b="1" dirty="0">
                <a:latin typeface="Trebuchet MS" panose="020B0603020202020204" pitchFamily="34" charset="0"/>
              </a:rPr>
              <a:t>8970 7880</a:t>
            </a:r>
            <a:r>
              <a:rPr lang="en-GB" sz="5400" dirty="0">
                <a:latin typeface="Trebuchet MS" panose="020B0603020202020204" pitchFamily="34" charset="0"/>
              </a:rPr>
              <a:t> </a:t>
            </a: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0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What is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073" y="3251200"/>
            <a:ext cx="10945091" cy="36067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Free! Image Analysis Software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Open source – can be used by anyone.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Project started in 2003: </a:t>
            </a:r>
            <a:r>
              <a:rPr lang="en-GB" u="sng" dirty="0">
                <a:latin typeface="Trebuchet MS" panose="020B0603020202020204" pitchFamily="34" charset="0"/>
              </a:rPr>
              <a:t>Anne E. Carpenter</a:t>
            </a:r>
            <a:r>
              <a:rPr lang="en-GB" dirty="0">
                <a:latin typeface="Trebuchet MS" panose="020B0603020202020204" pitchFamily="34" charset="0"/>
              </a:rPr>
              <a:t> and </a:t>
            </a:r>
            <a:r>
              <a:rPr lang="en-GB" u="sng" dirty="0" err="1">
                <a:latin typeface="Trebuchet MS" panose="020B0603020202020204" pitchFamily="34" charset="0"/>
              </a:rPr>
              <a:t>Thouis</a:t>
            </a:r>
            <a:r>
              <a:rPr lang="en-GB" u="sng" dirty="0">
                <a:latin typeface="Trebuchet MS" panose="020B0603020202020204" pitchFamily="34" charset="0"/>
              </a:rPr>
              <a:t> (Ray) Jones</a:t>
            </a:r>
            <a:r>
              <a:rPr lang="en-GB" dirty="0">
                <a:latin typeface="Trebuchet MS" panose="020B0603020202020204" pitchFamily="34" charset="0"/>
              </a:rPr>
              <a:t> in the Sabatini Laboratory and </a:t>
            </a:r>
            <a:r>
              <a:rPr lang="en-GB" dirty="0" err="1">
                <a:latin typeface="Trebuchet MS" panose="020B0603020202020204" pitchFamily="34" charset="0"/>
              </a:rPr>
              <a:t>Golland</a:t>
            </a:r>
            <a:r>
              <a:rPr lang="en-GB" dirty="0">
                <a:latin typeface="Trebuchet MS" panose="020B0603020202020204" pitchFamily="34" charset="0"/>
              </a:rPr>
              <a:t> laboratory.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Now </a:t>
            </a:r>
            <a:r>
              <a:rPr lang="en-GB" u="sng" dirty="0">
                <a:latin typeface="Trebuchet MS" panose="020B0603020202020204" pitchFamily="34" charset="0"/>
              </a:rPr>
              <a:t>Beth </a:t>
            </a:r>
            <a:r>
              <a:rPr lang="en-GB" u="sng" dirty="0" err="1">
                <a:latin typeface="Trebuchet MS" panose="020B0603020202020204" pitchFamily="34" charset="0"/>
              </a:rPr>
              <a:t>Cimini</a:t>
            </a:r>
            <a:r>
              <a:rPr lang="en-GB" dirty="0">
                <a:latin typeface="Trebuchet MS" panose="020B0603020202020204" pitchFamily="34" charset="0"/>
              </a:rPr>
              <a:t> Lab at the Broad Institute of MIT and Harvard.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64" y="877455"/>
            <a:ext cx="7712471" cy="191779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742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Analyst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Machine Learning and classification using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data:</a:t>
            </a:r>
          </a:p>
          <a:p>
            <a:pPr algn="l"/>
            <a:r>
              <a:rPr lang="en-GB" dirty="0">
                <a:latin typeface="Trebuchet MS" panose="020B0603020202020204" pitchFamily="34" charset="0"/>
                <a:hlinkClick r:id="rId2"/>
              </a:rPr>
              <a:t>https://cellprofileranalyst.org/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67" t="17556" r="9833" b="9259"/>
          <a:stretch/>
        </p:blipFill>
        <p:spPr>
          <a:xfrm>
            <a:off x="1863697" y="2329881"/>
            <a:ext cx="8464607" cy="43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3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Feedback 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Feedback greatly appreciated!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>
                <a:latin typeface="Trebuchet MS" panose="020B0603020202020204" pitchFamily="34" charset="0"/>
                <a:hlinkClick r:id="rId2"/>
              </a:rPr>
              <a:t>https://forms.gle/oDcrFAD87aZdW21c8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448A7C-4830-5B3F-D961-F3DE82FDC6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5" y="2813050"/>
            <a:ext cx="3879850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Why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34" y="198582"/>
            <a:ext cx="5460201" cy="135774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8073" y="3251200"/>
            <a:ext cx="10945091" cy="36067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Complementary to other image analysis software e.g. Fiji.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Much easier to build analysis pipelines and batch image analysis.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 coding experience required.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Can export images and measurements easily.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Project and pipeline organisation and sharing.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Possible to import data for machine learning in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Analyst.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36" y="932872"/>
            <a:ext cx="1470891" cy="1470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3" y="1724892"/>
            <a:ext cx="1179368" cy="1179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87" y="821709"/>
            <a:ext cx="1344194" cy="14692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72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Why I use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34" y="198582"/>
            <a:ext cx="5460201" cy="135774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8073" y="1754910"/>
            <a:ext cx="10945091" cy="510309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Batch image analysis, especially fluorescent images.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Nuclei counting.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Cell counting and area measurement.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Spot counting inside cells.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Scratch-wound analysis.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Colony counting – e.g. crystal violet staining.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b="1" dirty="0">
                <a:latin typeface="Trebuchet MS" panose="020B0603020202020204" pitchFamily="34" charset="0"/>
              </a:rPr>
              <a:t>I will use a </a:t>
            </a:r>
            <a:r>
              <a:rPr lang="en-GB" b="1" dirty="0" err="1">
                <a:latin typeface="Trebuchet MS" panose="020B0603020202020204" pitchFamily="34" charset="0"/>
              </a:rPr>
              <a:t>Menti</a:t>
            </a:r>
            <a:r>
              <a:rPr lang="en-GB" b="1" dirty="0">
                <a:latin typeface="Trebuchet MS" panose="020B0603020202020204" pitchFamily="34" charset="0"/>
              </a:rPr>
              <a:t> poll later to see what you may use it for.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68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57ECF1-B0F0-1826-CD51-FAB88317D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/>
          <a:stretch>
            <a:fillRect/>
          </a:stretch>
        </p:blipFill>
        <p:spPr bwMode="auto">
          <a:xfrm>
            <a:off x="8166100" y="1093930"/>
            <a:ext cx="3654288" cy="39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Help with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491156" y="5119252"/>
            <a:ext cx="4785260" cy="127053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Trebuchet MS" panose="020B0603020202020204" pitchFamily="34" charset="0"/>
              </a:rPr>
              <a:t>YouTube: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Trebuchet MS" panose="020B0603020202020204" pitchFamily="34" charset="0"/>
                <a:hlinkClick r:id="rId4"/>
              </a:rPr>
              <a:t>https://www.youtube.com/watch?v=eriZdORpFxs</a:t>
            </a:r>
            <a:endParaRPr lang="en-GB" sz="1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 err="1">
                <a:latin typeface="Trebuchet MS" panose="020B0603020202020204" pitchFamily="34" charset="0"/>
              </a:rPr>
              <a:t>CellProfiler</a:t>
            </a:r>
            <a:r>
              <a:rPr lang="en-GB" sz="1400" dirty="0">
                <a:latin typeface="Trebuchet MS" panose="020B0603020202020204" pitchFamily="34" charset="0"/>
              </a:rPr>
              <a:t> workshop from COBA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400" dirty="0">
              <a:latin typeface="Trebuchet MS" panose="020B0603020202020204" pitchFamily="34" charset="0"/>
            </a:endParaRPr>
          </a:p>
          <a:p>
            <a:pPr algn="l"/>
            <a:endParaRPr lang="en-GB" sz="1400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sz="1400" dirty="0">
              <a:latin typeface="Trebuchet MS" panose="020B0603020202020204" pitchFamily="34" charset="0"/>
            </a:endParaRPr>
          </a:p>
          <a:p>
            <a:pPr algn="l"/>
            <a:endParaRPr lang="en-GB" sz="1400" dirty="0">
              <a:latin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6392" b="6744"/>
          <a:stretch/>
        </p:blipFill>
        <p:spPr>
          <a:xfrm>
            <a:off x="1447074" y="3936999"/>
            <a:ext cx="5944260" cy="257001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041419-CC0C-465D-AF57-3282A8C4F794}"/>
              </a:ext>
            </a:extLst>
          </p:cNvPr>
          <p:cNvSpPr txBox="1">
            <a:spLocks/>
          </p:cNvSpPr>
          <p:nvPr/>
        </p:nvSpPr>
        <p:spPr>
          <a:xfrm>
            <a:off x="780473" y="1168400"/>
            <a:ext cx="10945091" cy="584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BAIR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website: </a:t>
            </a:r>
            <a:r>
              <a:rPr lang="en-GB" b="1" dirty="0">
                <a:latin typeface="Trebuchet MS" panose="020B0603020202020204" pitchFamily="34" charset="0"/>
                <a:hlinkClick r:id="rId6"/>
              </a:rPr>
              <a:t>https://cellprofiler.org/</a:t>
            </a: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GB" dirty="0">
                <a:latin typeface="Trebuchet MS" panose="020B0603020202020204" pitchFamily="34" charset="0"/>
              </a:rPr>
              <a:t>Examples and Tutorials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GB" dirty="0">
                <a:latin typeface="Trebuchet MS" panose="020B0603020202020204" pitchFamily="34" charset="0"/>
              </a:rPr>
              <a:t>Manuals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GB" dirty="0">
                <a:latin typeface="Trebuchet MS" panose="020B0603020202020204" pitchFamily="34" charset="0"/>
              </a:rPr>
              <a:t>Published Pipelines (care with versions)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ImageJ.sc forum: </a:t>
            </a:r>
            <a:r>
              <a:rPr lang="en-GB" b="1" dirty="0">
                <a:latin typeface="Trebuchet MS" panose="020B0603020202020204" pitchFamily="34" charset="0"/>
                <a:hlinkClick r:id="rId7"/>
              </a:rPr>
              <a:t>https://forum.image.sc/tag/cellprofiler</a:t>
            </a: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8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Important!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0"/>
            <a:ext cx="10945091" cy="58419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If you use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for analysis in your publication: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latin typeface="Trebuchet MS" panose="020B0603020202020204" pitchFamily="34" charset="0"/>
              </a:rPr>
              <a:t>Please author/acknowledge BAIR if you have had help from us.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latin typeface="Trebuchet MS" panose="020B0603020202020204" pitchFamily="34" charset="0"/>
              </a:rPr>
              <a:t>Cite the </a:t>
            </a:r>
            <a:r>
              <a:rPr lang="en-GB" b="1" dirty="0" err="1">
                <a:latin typeface="Trebuchet MS" panose="020B0603020202020204" pitchFamily="34" charset="0"/>
              </a:rPr>
              <a:t>CellProfiler</a:t>
            </a:r>
            <a:r>
              <a:rPr lang="en-GB" b="1" dirty="0">
                <a:latin typeface="Trebuchet MS" panose="020B0603020202020204" pitchFamily="34" charset="0"/>
              </a:rPr>
              <a:t> developers: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algn="l"/>
            <a:r>
              <a:rPr lang="en-GB" sz="1800" dirty="0">
                <a:latin typeface="Trebuchet MS" panose="020B0603020202020204" pitchFamily="34" charset="0"/>
              </a:rPr>
              <a:t>Stirling DR, Swain-Bowden MJ, Lucas AM, Carpenter AE, </a:t>
            </a:r>
            <a:r>
              <a:rPr lang="en-GB" sz="1800" dirty="0" err="1">
                <a:latin typeface="Trebuchet MS" panose="020B0603020202020204" pitchFamily="34" charset="0"/>
              </a:rPr>
              <a:t>Cimini</a:t>
            </a:r>
            <a:r>
              <a:rPr lang="en-GB" sz="1800" dirty="0">
                <a:latin typeface="Trebuchet MS" panose="020B0603020202020204" pitchFamily="34" charset="0"/>
              </a:rPr>
              <a:t> BA, Goodman A (2021). </a:t>
            </a: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4: improvements in speed, utility and usability. BMC Bioinformatics, 22 (1), 433. . PMID: 34507520 PMCID: PMC8431850. </a:t>
            </a:r>
            <a:r>
              <a:rPr lang="en-GB" sz="1800" u="sng" dirty="0" err="1">
                <a:latin typeface="Trebuchet MS" panose="020B0603020202020204" pitchFamily="34" charset="0"/>
                <a:hlinkClick r:id="rId3"/>
              </a:rPr>
              <a:t>doi</a:t>
            </a:r>
            <a:r>
              <a:rPr lang="en-GB" sz="1800" dirty="0">
                <a:latin typeface="Trebuchet MS" panose="020B0603020202020204" pitchFamily="34" charset="0"/>
              </a:rPr>
              <a:t>. </a:t>
            </a:r>
            <a:r>
              <a:rPr lang="en-GB" sz="1800" u="sng" dirty="0">
                <a:latin typeface="Trebuchet MS" panose="020B0603020202020204" pitchFamily="34" charset="0"/>
                <a:hlinkClick r:id="rId4"/>
              </a:rPr>
              <a:t>pdf</a:t>
            </a:r>
            <a:r>
              <a:rPr lang="en-GB" sz="1800" dirty="0">
                <a:latin typeface="Trebuchet MS" panose="020B0603020202020204" pitchFamily="34" charset="0"/>
              </a:rPr>
              <a:t>. </a:t>
            </a:r>
          </a:p>
          <a:p>
            <a:pPr algn="l"/>
            <a:r>
              <a:rPr lang="en-GB" sz="1800" dirty="0" err="1">
                <a:latin typeface="Trebuchet MS" panose="020B0603020202020204" pitchFamily="34" charset="0"/>
              </a:rPr>
              <a:t>McQuin</a:t>
            </a:r>
            <a:r>
              <a:rPr lang="en-GB" sz="1800" dirty="0">
                <a:latin typeface="Trebuchet MS" panose="020B0603020202020204" pitchFamily="34" charset="0"/>
              </a:rPr>
              <a:t> C, Goodman A, </a:t>
            </a:r>
            <a:r>
              <a:rPr lang="en-GB" sz="1800" dirty="0" err="1">
                <a:latin typeface="Trebuchet MS" panose="020B0603020202020204" pitchFamily="34" charset="0"/>
              </a:rPr>
              <a:t>Chernyshev</a:t>
            </a:r>
            <a:r>
              <a:rPr lang="en-GB" sz="1800" dirty="0">
                <a:latin typeface="Trebuchet MS" panose="020B0603020202020204" pitchFamily="34" charset="0"/>
              </a:rPr>
              <a:t> V, </a:t>
            </a:r>
            <a:r>
              <a:rPr lang="en-GB" sz="1800" dirty="0" err="1">
                <a:latin typeface="Trebuchet MS" panose="020B0603020202020204" pitchFamily="34" charset="0"/>
              </a:rPr>
              <a:t>Kamentsky</a:t>
            </a:r>
            <a:r>
              <a:rPr lang="en-GB" sz="1800" dirty="0">
                <a:latin typeface="Trebuchet MS" panose="020B0603020202020204" pitchFamily="34" charset="0"/>
              </a:rPr>
              <a:t> L, </a:t>
            </a:r>
            <a:r>
              <a:rPr lang="en-GB" sz="1800" dirty="0" err="1">
                <a:latin typeface="Trebuchet MS" panose="020B0603020202020204" pitchFamily="34" charset="0"/>
              </a:rPr>
              <a:t>Cimini</a:t>
            </a:r>
            <a:r>
              <a:rPr lang="en-GB" sz="1800" dirty="0">
                <a:latin typeface="Trebuchet MS" panose="020B0603020202020204" pitchFamily="34" charset="0"/>
              </a:rPr>
              <a:t> BA, </a:t>
            </a:r>
            <a:r>
              <a:rPr lang="en-GB" sz="1800" dirty="0" err="1">
                <a:latin typeface="Trebuchet MS" panose="020B0603020202020204" pitchFamily="34" charset="0"/>
              </a:rPr>
              <a:t>Karhohs</a:t>
            </a:r>
            <a:r>
              <a:rPr lang="en-GB" sz="1800" dirty="0">
                <a:latin typeface="Trebuchet MS" panose="020B0603020202020204" pitchFamily="34" charset="0"/>
              </a:rPr>
              <a:t> KW, Doan M, Ding L, </a:t>
            </a:r>
            <a:r>
              <a:rPr lang="en-GB" sz="1800" dirty="0" err="1">
                <a:latin typeface="Trebuchet MS" panose="020B0603020202020204" pitchFamily="34" charset="0"/>
              </a:rPr>
              <a:t>Rafelski</a:t>
            </a:r>
            <a:r>
              <a:rPr lang="en-GB" sz="1800" dirty="0">
                <a:latin typeface="Trebuchet MS" panose="020B0603020202020204" pitchFamily="34" charset="0"/>
              </a:rPr>
              <a:t> SM, </a:t>
            </a:r>
            <a:r>
              <a:rPr lang="en-GB" sz="1800" dirty="0" err="1">
                <a:latin typeface="Trebuchet MS" panose="020B0603020202020204" pitchFamily="34" charset="0"/>
              </a:rPr>
              <a:t>Thirstrup</a:t>
            </a:r>
            <a:r>
              <a:rPr lang="en-GB" sz="1800" dirty="0">
                <a:latin typeface="Trebuchet MS" panose="020B0603020202020204" pitchFamily="34" charset="0"/>
              </a:rPr>
              <a:t> D, </a:t>
            </a:r>
            <a:r>
              <a:rPr lang="en-GB" sz="1800" dirty="0" err="1">
                <a:latin typeface="Trebuchet MS" panose="020B0603020202020204" pitchFamily="34" charset="0"/>
              </a:rPr>
              <a:t>Wiegraebe</a:t>
            </a:r>
            <a:r>
              <a:rPr lang="en-GB" sz="1800" dirty="0">
                <a:latin typeface="Trebuchet MS" panose="020B0603020202020204" pitchFamily="34" charset="0"/>
              </a:rPr>
              <a:t> W, Singh S, Becker T, </a:t>
            </a:r>
            <a:r>
              <a:rPr lang="en-GB" sz="1800" dirty="0" err="1">
                <a:latin typeface="Trebuchet MS" panose="020B0603020202020204" pitchFamily="34" charset="0"/>
              </a:rPr>
              <a:t>Caicedo</a:t>
            </a:r>
            <a:r>
              <a:rPr lang="en-GB" sz="1800" dirty="0">
                <a:latin typeface="Trebuchet MS" panose="020B0603020202020204" pitchFamily="34" charset="0"/>
              </a:rPr>
              <a:t> JC, Carpenter AE (2018). </a:t>
            </a: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3.0: Next-generation image processing for biology. </a:t>
            </a:r>
            <a:r>
              <a:rPr lang="en-GB" sz="1800" dirty="0" err="1">
                <a:latin typeface="Trebuchet MS" panose="020B0603020202020204" pitchFamily="34" charset="0"/>
              </a:rPr>
              <a:t>PLoS</a:t>
            </a:r>
            <a:r>
              <a:rPr lang="en-GB" sz="1800" dirty="0">
                <a:latin typeface="Trebuchet MS" panose="020B0603020202020204" pitchFamily="34" charset="0"/>
              </a:rPr>
              <a:t> Biol. 16(7):e2005970. PMID: 29969450. </a:t>
            </a:r>
            <a:r>
              <a:rPr lang="en-GB" sz="1800" u="sng" dirty="0" err="1">
                <a:latin typeface="Trebuchet MS" panose="020B0603020202020204" pitchFamily="34" charset="0"/>
                <a:hlinkClick r:id="rId5"/>
              </a:rPr>
              <a:t>doi</a:t>
            </a:r>
            <a:r>
              <a:rPr lang="en-GB" sz="1800" dirty="0">
                <a:latin typeface="Trebuchet MS" panose="020B0603020202020204" pitchFamily="34" charset="0"/>
              </a:rPr>
              <a:t>.</a:t>
            </a:r>
          </a:p>
          <a:p>
            <a:pPr algn="l"/>
            <a:endParaRPr lang="en-GB" sz="1800" dirty="0">
              <a:latin typeface="Trebuchet MS" panose="020B0603020202020204" pitchFamily="34" charset="0"/>
            </a:endParaRPr>
          </a:p>
          <a:p>
            <a:pPr algn="l"/>
            <a:r>
              <a:rPr lang="en-GB" sz="1800" dirty="0">
                <a:latin typeface="Trebuchet MS" panose="020B0603020202020204" pitchFamily="34" charset="0"/>
              </a:rPr>
              <a:t>Stirling DR, Carpenter AE, </a:t>
            </a:r>
            <a:r>
              <a:rPr lang="en-GB" sz="1800" dirty="0" err="1">
                <a:latin typeface="Trebuchet MS" panose="020B0603020202020204" pitchFamily="34" charset="0"/>
              </a:rPr>
              <a:t>Cimini</a:t>
            </a:r>
            <a:r>
              <a:rPr lang="en-GB" sz="1800" dirty="0">
                <a:latin typeface="Trebuchet MS" panose="020B0603020202020204" pitchFamily="34" charset="0"/>
              </a:rPr>
              <a:t> BA (2021). </a:t>
            </a: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Analyst 3.0: Accessible data exploration and machine learning for image analysis. Bioinformatics. PMID: 34478488. </a:t>
            </a:r>
            <a:r>
              <a:rPr lang="en-GB" sz="1800" u="sng" dirty="0" err="1">
                <a:latin typeface="Trebuchet MS" panose="020B0603020202020204" pitchFamily="34" charset="0"/>
                <a:hlinkClick r:id="rId6"/>
              </a:rPr>
              <a:t>doi</a:t>
            </a:r>
            <a:r>
              <a:rPr lang="en-GB" sz="1800" dirty="0">
                <a:latin typeface="Trebuchet MS" panose="020B0603020202020204" pitchFamily="34" charset="0"/>
              </a:rPr>
              <a:t>. </a:t>
            </a:r>
            <a:r>
              <a:rPr lang="en-GB" sz="1800" u="sng" dirty="0">
                <a:latin typeface="Trebuchet MS" panose="020B0603020202020204" pitchFamily="34" charset="0"/>
                <a:hlinkClick r:id="rId7"/>
              </a:rPr>
              <a:t>pdf</a:t>
            </a:r>
            <a:r>
              <a:rPr lang="en-GB" sz="1800" dirty="0">
                <a:latin typeface="Trebuchet MS" panose="020B0603020202020204" pitchFamily="34" charset="0"/>
              </a:rPr>
              <a:t> (Research article)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75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21582</TotalTime>
  <Words>1792</Words>
  <Application>Microsoft Office PowerPoint</Application>
  <PresentationFormat>Widescreen</PresentationFormat>
  <Paragraphs>273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Trebuchet MS</vt:lpstr>
      <vt:lpstr>Wingdings</vt:lpstr>
      <vt:lpstr>Office Theme</vt:lpstr>
      <vt:lpstr>CellProfiler Workshop</vt:lpstr>
      <vt:lpstr>Outline</vt:lpstr>
      <vt:lpstr>Introduction</vt:lpstr>
      <vt:lpstr>Before we start . . .</vt:lpstr>
      <vt:lpstr>What is CellProfiler?</vt:lpstr>
      <vt:lpstr>Why CellProfiler?</vt:lpstr>
      <vt:lpstr>Why I use it?</vt:lpstr>
      <vt:lpstr>Help with CellProfiler?</vt:lpstr>
      <vt:lpstr>Important!</vt:lpstr>
      <vt:lpstr>CellProfiler Interface</vt:lpstr>
      <vt:lpstr>CellProfiler Interface</vt:lpstr>
      <vt:lpstr>CellProfiler Interface</vt:lpstr>
      <vt:lpstr>CellProfiler Interface</vt:lpstr>
      <vt:lpstr>CellProfiler Interface</vt:lpstr>
      <vt:lpstr>CellProfiler Interface</vt:lpstr>
      <vt:lpstr>CellProfiler Interface</vt:lpstr>
      <vt:lpstr>CellProfiler Interface</vt:lpstr>
      <vt:lpstr>Importing Images</vt:lpstr>
      <vt:lpstr>Importing Images</vt:lpstr>
      <vt:lpstr>Importing Images</vt:lpstr>
      <vt:lpstr>Importing Images</vt:lpstr>
      <vt:lpstr>Importing Images</vt:lpstr>
      <vt:lpstr>Importing Images</vt:lpstr>
      <vt:lpstr>Identify Primary Objects</vt:lpstr>
      <vt:lpstr>Identify Primary Objects</vt:lpstr>
      <vt:lpstr>Identify Primary Objects</vt:lpstr>
      <vt:lpstr>Identify Primary Objects</vt:lpstr>
      <vt:lpstr>Identify Primary Objects</vt:lpstr>
      <vt:lpstr>Identify Primary Objects</vt:lpstr>
      <vt:lpstr>Identify Primary Objects</vt:lpstr>
      <vt:lpstr>Test with Next Image Set</vt:lpstr>
      <vt:lpstr>Identify Secondary Objects</vt:lpstr>
      <vt:lpstr>Identify Secondary Objects</vt:lpstr>
      <vt:lpstr>Identify Secondary Objects</vt:lpstr>
      <vt:lpstr>Identify Secondary Objects</vt:lpstr>
      <vt:lpstr>Measure Object Intensity</vt:lpstr>
      <vt:lpstr>Measure Object Size Shape</vt:lpstr>
      <vt:lpstr>Export Data to Spreadsheet</vt:lpstr>
      <vt:lpstr>Export Data to Spreadsheet</vt:lpstr>
      <vt:lpstr>Run Analysis on All Images</vt:lpstr>
      <vt:lpstr>Run Analysis on All Images</vt:lpstr>
      <vt:lpstr>Run Analysis on All Images</vt:lpstr>
      <vt:lpstr>Important to Remember</vt:lpstr>
      <vt:lpstr>Break</vt:lpstr>
      <vt:lpstr>Example pipeline</vt:lpstr>
      <vt:lpstr>Example pipeline</vt:lpstr>
      <vt:lpstr>Lunch</vt:lpstr>
      <vt:lpstr>3 examples to work through</vt:lpstr>
      <vt:lpstr>Menti poll</vt:lpstr>
      <vt:lpstr>CellProfiler Analyst</vt:lpstr>
      <vt:lpstr>Feedback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CellProfiler Workshop</dc:title>
  <dc:creator>Nikki Paul</dc:creator>
  <cp:lastModifiedBy>Nikki Paul</cp:lastModifiedBy>
  <cp:revision>67</cp:revision>
  <cp:lastPrinted>2025-07-08T16:22:31Z</cp:lastPrinted>
  <dcterms:created xsi:type="dcterms:W3CDTF">2024-01-25T14:31:49Z</dcterms:created>
  <dcterms:modified xsi:type="dcterms:W3CDTF">2025-07-08T16:48:42Z</dcterms:modified>
</cp:coreProperties>
</file>